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E2FF"/>
    <a:srgbClr val="66CCFF"/>
    <a:srgbClr val="53D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8" d="100"/>
          <a:sy n="108" d="100"/>
        </p:scale>
        <p:origin x="6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B1F1E9B-288A-4113-B605-569EE5533B91}"/>
              </a:ext>
            </a:extLst>
          </p:cNvPr>
          <p:cNvSpPr>
            <a:spLocks noGrp="1"/>
          </p:cNvSpPr>
          <p:nvPr>
            <p:ph type="ctrTitle"/>
          </p:nvPr>
        </p:nvSpPr>
        <p:spPr>
          <a:xfrm>
            <a:off x="1524000" y="1122363"/>
            <a:ext cx="9144000" cy="2387600"/>
          </a:xfrm>
        </p:spPr>
        <p:txBody>
          <a:bodyPr anchor="b"/>
          <a:lstStyle>
            <a:lvl1pPr algn="ctr">
              <a:defRPr sz="6000"/>
            </a:lvl1pPr>
          </a:lstStyle>
          <a:p>
            <a:r>
              <a:rPr lang="pt-PT"/>
              <a:t>Clique para editar o estilo de título do Modelo Global</a:t>
            </a:r>
          </a:p>
        </p:txBody>
      </p:sp>
      <p:sp>
        <p:nvSpPr>
          <p:cNvPr id="3" name="Subtítulo 2">
            <a:extLst>
              <a:ext uri="{FF2B5EF4-FFF2-40B4-BE49-F238E27FC236}">
                <a16:creationId xmlns:a16="http://schemas.microsoft.com/office/drawing/2014/main" id="{689DE384-0DB6-48B0-BD88-76CCFA5B9BF8}"/>
              </a:ext>
            </a:extLst>
          </p:cNvPr>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pt-PT"/>
              <a:t>Clique para editar o estilo de subtítulo do Modelo Global</a:t>
            </a:r>
          </a:p>
        </p:txBody>
      </p:sp>
      <p:sp>
        <p:nvSpPr>
          <p:cNvPr id="4" name="Marcador de Posição da Data 3">
            <a:extLst>
              <a:ext uri="{FF2B5EF4-FFF2-40B4-BE49-F238E27FC236}">
                <a16:creationId xmlns:a16="http://schemas.microsoft.com/office/drawing/2014/main" id="{320A0B85-9D26-4862-A1C7-4D2A2BFA6DF1}"/>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5" name="Marcador de Posição do Rodapé 4">
            <a:extLst>
              <a:ext uri="{FF2B5EF4-FFF2-40B4-BE49-F238E27FC236}">
                <a16:creationId xmlns:a16="http://schemas.microsoft.com/office/drawing/2014/main" id="{7E73DA74-A660-4071-AB5C-AAA4E41FC4FC}"/>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FA09967F-3502-449B-A4D3-C6EDC497A130}"/>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902665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A8DF4D-8A60-43A5-86EA-CF1AF1037192}"/>
              </a:ext>
            </a:extLst>
          </p:cNvPr>
          <p:cNvSpPr>
            <a:spLocks noGrp="1"/>
          </p:cNvSpPr>
          <p:nvPr>
            <p:ph type="title"/>
          </p:nvPr>
        </p:nvSpPr>
        <p:spPr/>
        <p:txBody>
          <a:bodyPr/>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3266D881-B61D-4ABE-9E47-4AD35FF29255}"/>
              </a:ext>
            </a:extLst>
          </p:cNvPr>
          <p:cNvSpPr>
            <a:spLocks noGrp="1"/>
          </p:cNvSpPr>
          <p:nvPr>
            <p:ph type="body" orient="vert" idx="1"/>
          </p:nvPr>
        </p:nvSpPr>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1D7A4896-EC05-4493-931E-A9E69D541A7C}"/>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5" name="Marcador de Posição do Rodapé 4">
            <a:extLst>
              <a:ext uri="{FF2B5EF4-FFF2-40B4-BE49-F238E27FC236}">
                <a16:creationId xmlns:a16="http://schemas.microsoft.com/office/drawing/2014/main" id="{BF1D41E8-8ECE-457B-9BDA-5ACE4B671760}"/>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42AEB9FE-3C0C-416A-839C-DC225744AE57}"/>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3512023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124EC55-ACBC-43B5-80EC-04D5FAA3F31D}"/>
              </a:ext>
            </a:extLst>
          </p:cNvPr>
          <p:cNvSpPr>
            <a:spLocks noGrp="1"/>
          </p:cNvSpPr>
          <p:nvPr>
            <p:ph type="title" orient="vert"/>
          </p:nvPr>
        </p:nvSpPr>
        <p:spPr>
          <a:xfrm>
            <a:off x="8724901" y="365125"/>
            <a:ext cx="2628900" cy="5811838"/>
          </a:xfrm>
        </p:spPr>
        <p:txBody>
          <a:bodyPr vert="eaVert"/>
          <a:lstStyle/>
          <a:p>
            <a:r>
              <a:rPr lang="pt-PT"/>
              <a:t>Clique para editar o estilo de título do Modelo Global</a:t>
            </a:r>
          </a:p>
        </p:txBody>
      </p:sp>
      <p:sp>
        <p:nvSpPr>
          <p:cNvPr id="3" name="Marcador de Posição de Texto Vertical 2">
            <a:extLst>
              <a:ext uri="{FF2B5EF4-FFF2-40B4-BE49-F238E27FC236}">
                <a16:creationId xmlns:a16="http://schemas.microsoft.com/office/drawing/2014/main" id="{42D85C3A-A0CB-4BE3-9CEA-76A7BBB14B00}"/>
              </a:ext>
            </a:extLst>
          </p:cNvPr>
          <p:cNvSpPr>
            <a:spLocks noGrp="1"/>
          </p:cNvSpPr>
          <p:nvPr>
            <p:ph type="body" orient="vert" idx="1"/>
          </p:nvPr>
        </p:nvSpPr>
        <p:spPr>
          <a:xfrm>
            <a:off x="838201" y="365125"/>
            <a:ext cx="7734300" cy="5811838"/>
          </a:xfrm>
        </p:spPr>
        <p:txBody>
          <a:bodyPr vert="eaVert"/>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ECC822F3-FDEF-4106-AD93-916E47551BC9}"/>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5" name="Marcador de Posição do Rodapé 4">
            <a:extLst>
              <a:ext uri="{FF2B5EF4-FFF2-40B4-BE49-F238E27FC236}">
                <a16:creationId xmlns:a16="http://schemas.microsoft.com/office/drawing/2014/main" id="{5C479F11-45AB-4EB8-BDD4-858AFD64DCB0}"/>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A9926E8E-FA69-4870-BAF5-2EBDF0C473B0}"/>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4118061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t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5DF9CF-7D1F-4D9E-ACB3-58D2CCEA677E}"/>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B9278A91-39FE-43F0-BE4D-DE12ACF5AB21}"/>
              </a:ext>
            </a:extLst>
          </p:cNvPr>
          <p:cNvSpPr>
            <a:spLocks noGrp="1"/>
          </p:cNvSpPr>
          <p:nvPr>
            <p:ph idx="1"/>
          </p:nvPr>
        </p:nvSpPr>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7718CD77-E995-4BDA-B938-087E555E23AD}"/>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5" name="Marcador de Posição do Rodapé 4">
            <a:extLst>
              <a:ext uri="{FF2B5EF4-FFF2-40B4-BE49-F238E27FC236}">
                <a16:creationId xmlns:a16="http://schemas.microsoft.com/office/drawing/2014/main" id="{378BEE13-853C-43A1-A1EB-99A4E24A73B2}"/>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BE9940F0-D32F-4840-91D5-D037D7E6BA33}"/>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3634598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78EDB-4CF5-4398-B114-90C45A6F1C24}"/>
              </a:ext>
            </a:extLst>
          </p:cNvPr>
          <p:cNvSpPr>
            <a:spLocks noGrp="1"/>
          </p:cNvSpPr>
          <p:nvPr>
            <p:ph type="title"/>
          </p:nvPr>
        </p:nvSpPr>
        <p:spPr>
          <a:xfrm>
            <a:off x="831851" y="1709740"/>
            <a:ext cx="10515600" cy="2852737"/>
          </a:xfrm>
        </p:spPr>
        <p:txBody>
          <a:bodyPr anchor="b"/>
          <a:lstStyle>
            <a:lvl1pPr>
              <a:defRPr sz="6000"/>
            </a:lvl1p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50B8A64B-FFF8-45D2-9781-97C0FCC541DE}"/>
              </a:ext>
            </a:extLst>
          </p:cNvPr>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pt-PT"/>
              <a:t>Clique para editar os estilos do texto de Modelo Global</a:t>
            </a:r>
          </a:p>
        </p:txBody>
      </p:sp>
      <p:sp>
        <p:nvSpPr>
          <p:cNvPr id="4" name="Marcador de Posição da Data 3">
            <a:extLst>
              <a:ext uri="{FF2B5EF4-FFF2-40B4-BE49-F238E27FC236}">
                <a16:creationId xmlns:a16="http://schemas.microsoft.com/office/drawing/2014/main" id="{37E46BF0-C549-4EF8-9FF8-9A84296BFCAF}"/>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5" name="Marcador de Posição do Rodapé 4">
            <a:extLst>
              <a:ext uri="{FF2B5EF4-FFF2-40B4-BE49-F238E27FC236}">
                <a16:creationId xmlns:a16="http://schemas.microsoft.com/office/drawing/2014/main" id="{14E11204-5D72-4439-95FE-AD3828885FAF}"/>
              </a:ext>
            </a:extLst>
          </p:cNvPr>
          <p:cNvSpPr>
            <a:spLocks noGrp="1"/>
          </p:cNvSpPr>
          <p:nvPr>
            <p:ph type="ftr" sz="quarter" idx="11"/>
          </p:nvPr>
        </p:nvSpPr>
        <p:spPr/>
        <p:txBody>
          <a:bodyPr/>
          <a:lstStyle/>
          <a:p>
            <a:endParaRPr lang="pt-PT"/>
          </a:p>
        </p:txBody>
      </p:sp>
      <p:sp>
        <p:nvSpPr>
          <p:cNvPr id="6" name="Marcador de Posição do Número do Diapositivo 5">
            <a:extLst>
              <a:ext uri="{FF2B5EF4-FFF2-40B4-BE49-F238E27FC236}">
                <a16:creationId xmlns:a16="http://schemas.microsoft.com/office/drawing/2014/main" id="{DA7F8428-E063-418A-AAB9-2D84FEC12036}"/>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644721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701DB8-7A5C-40FD-B62E-98AF88738AAC}"/>
              </a:ext>
            </a:extLst>
          </p:cNvPr>
          <p:cNvSpPr>
            <a:spLocks noGrp="1"/>
          </p:cNvSpPr>
          <p:nvPr>
            <p:ph type="title"/>
          </p:nvPr>
        </p:nvSpPr>
        <p:spPr/>
        <p:txBody>
          <a:body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6BFB6ED5-685A-43EC-B508-3DA3A7F19CFD}"/>
              </a:ext>
            </a:extLst>
          </p:cNvPr>
          <p:cNvSpPr>
            <a:spLocks noGrp="1"/>
          </p:cNvSpPr>
          <p:nvPr>
            <p:ph sz="half" idx="1"/>
          </p:nvPr>
        </p:nvSpPr>
        <p:spPr>
          <a:xfrm>
            <a:off x="838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e Conteúdo 3">
            <a:extLst>
              <a:ext uri="{FF2B5EF4-FFF2-40B4-BE49-F238E27FC236}">
                <a16:creationId xmlns:a16="http://schemas.microsoft.com/office/drawing/2014/main" id="{52FF9A1C-340F-4D49-AF21-E779F9600899}"/>
              </a:ext>
            </a:extLst>
          </p:cNvPr>
          <p:cNvSpPr>
            <a:spLocks noGrp="1"/>
          </p:cNvSpPr>
          <p:nvPr>
            <p:ph sz="half" idx="2"/>
          </p:nvPr>
        </p:nvSpPr>
        <p:spPr>
          <a:xfrm>
            <a:off x="6172200" y="1825625"/>
            <a:ext cx="5181600" cy="435133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a Data 4">
            <a:extLst>
              <a:ext uri="{FF2B5EF4-FFF2-40B4-BE49-F238E27FC236}">
                <a16:creationId xmlns:a16="http://schemas.microsoft.com/office/drawing/2014/main" id="{547ABDB5-6993-4561-9D56-FD7E431CED6C}"/>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6" name="Marcador de Posição do Rodapé 5">
            <a:extLst>
              <a:ext uri="{FF2B5EF4-FFF2-40B4-BE49-F238E27FC236}">
                <a16:creationId xmlns:a16="http://schemas.microsoft.com/office/drawing/2014/main" id="{CE9D1435-72AC-48DF-BCCC-348EFD919326}"/>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43098D2F-0D7B-4EDE-865F-EBC4748EB6F6}"/>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596447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74D4EE-5C7E-4DB1-A230-C2A9CA5A42A7}"/>
              </a:ext>
            </a:extLst>
          </p:cNvPr>
          <p:cNvSpPr>
            <a:spLocks noGrp="1"/>
          </p:cNvSpPr>
          <p:nvPr>
            <p:ph type="title"/>
          </p:nvPr>
        </p:nvSpPr>
        <p:spPr>
          <a:xfrm>
            <a:off x="839788" y="365127"/>
            <a:ext cx="10515600" cy="1325563"/>
          </a:xfrm>
        </p:spPr>
        <p:txBody>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EB4D27BE-CD21-487A-A4BC-159DBED49F7C}"/>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pt-PT"/>
              <a:t>Clique para editar os estilos do texto de Modelo Global</a:t>
            </a:r>
          </a:p>
        </p:txBody>
      </p:sp>
      <p:sp>
        <p:nvSpPr>
          <p:cNvPr id="4" name="Marcador de Posição de Conteúdo 3">
            <a:extLst>
              <a:ext uri="{FF2B5EF4-FFF2-40B4-BE49-F238E27FC236}">
                <a16:creationId xmlns:a16="http://schemas.microsoft.com/office/drawing/2014/main" id="{80906AE5-85BD-49E5-90F9-68F22EB9487A}"/>
              </a:ext>
            </a:extLst>
          </p:cNvPr>
          <p:cNvSpPr>
            <a:spLocks noGrp="1"/>
          </p:cNvSpPr>
          <p:nvPr>
            <p:ph sz="half" idx="2"/>
          </p:nvPr>
        </p:nvSpPr>
        <p:spPr>
          <a:xfrm>
            <a:off x="839789" y="2505075"/>
            <a:ext cx="5157787"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5" name="Marcador de Posição do Texto 4">
            <a:extLst>
              <a:ext uri="{FF2B5EF4-FFF2-40B4-BE49-F238E27FC236}">
                <a16:creationId xmlns:a16="http://schemas.microsoft.com/office/drawing/2014/main" id="{582F4324-85A4-4E8F-BB45-C28D32609915}"/>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pt-PT"/>
              <a:t>Clique para editar os estilos do texto de Modelo Global</a:t>
            </a:r>
          </a:p>
        </p:txBody>
      </p:sp>
      <p:sp>
        <p:nvSpPr>
          <p:cNvPr id="6" name="Marcador de Posição de Conteúdo 5">
            <a:extLst>
              <a:ext uri="{FF2B5EF4-FFF2-40B4-BE49-F238E27FC236}">
                <a16:creationId xmlns:a16="http://schemas.microsoft.com/office/drawing/2014/main" id="{0F9F7DDB-7D1D-4EB9-811D-6ABDE329536C}"/>
              </a:ext>
            </a:extLst>
          </p:cNvPr>
          <p:cNvSpPr>
            <a:spLocks noGrp="1"/>
          </p:cNvSpPr>
          <p:nvPr>
            <p:ph sz="quarter" idx="4"/>
          </p:nvPr>
        </p:nvSpPr>
        <p:spPr>
          <a:xfrm>
            <a:off x="6172201" y="2505075"/>
            <a:ext cx="5183188" cy="3684588"/>
          </a:xfrm>
        </p:spPr>
        <p:txBody>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7" name="Marcador de Posição da Data 6">
            <a:extLst>
              <a:ext uri="{FF2B5EF4-FFF2-40B4-BE49-F238E27FC236}">
                <a16:creationId xmlns:a16="http://schemas.microsoft.com/office/drawing/2014/main" id="{1ECE1C6D-6E8C-4918-ACA9-255B37B8906A}"/>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8" name="Marcador de Posição do Rodapé 7">
            <a:extLst>
              <a:ext uri="{FF2B5EF4-FFF2-40B4-BE49-F238E27FC236}">
                <a16:creationId xmlns:a16="http://schemas.microsoft.com/office/drawing/2014/main" id="{9F4F8C25-2C23-4340-B6F8-154878561544}"/>
              </a:ext>
            </a:extLst>
          </p:cNvPr>
          <p:cNvSpPr>
            <a:spLocks noGrp="1"/>
          </p:cNvSpPr>
          <p:nvPr>
            <p:ph type="ftr" sz="quarter" idx="11"/>
          </p:nvPr>
        </p:nvSpPr>
        <p:spPr/>
        <p:txBody>
          <a:bodyPr/>
          <a:lstStyle/>
          <a:p>
            <a:endParaRPr lang="pt-PT"/>
          </a:p>
        </p:txBody>
      </p:sp>
      <p:sp>
        <p:nvSpPr>
          <p:cNvPr id="9" name="Marcador de Posição do Número do Diapositivo 8">
            <a:extLst>
              <a:ext uri="{FF2B5EF4-FFF2-40B4-BE49-F238E27FC236}">
                <a16:creationId xmlns:a16="http://schemas.microsoft.com/office/drawing/2014/main" id="{D627ECEC-2F6A-4FC5-ACF6-7238B7172FFD}"/>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2743491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8256B7-1ECD-47BE-BA1C-C33BD7752271}"/>
              </a:ext>
            </a:extLst>
          </p:cNvPr>
          <p:cNvSpPr>
            <a:spLocks noGrp="1"/>
          </p:cNvSpPr>
          <p:nvPr>
            <p:ph type="title"/>
          </p:nvPr>
        </p:nvSpPr>
        <p:spPr/>
        <p:txBody>
          <a:bodyPr/>
          <a:lstStyle/>
          <a:p>
            <a:r>
              <a:rPr lang="pt-PT"/>
              <a:t>Clique para editar o estilo de título do Modelo Global</a:t>
            </a:r>
          </a:p>
        </p:txBody>
      </p:sp>
      <p:sp>
        <p:nvSpPr>
          <p:cNvPr id="3" name="Marcador de Posição da Data 2">
            <a:extLst>
              <a:ext uri="{FF2B5EF4-FFF2-40B4-BE49-F238E27FC236}">
                <a16:creationId xmlns:a16="http://schemas.microsoft.com/office/drawing/2014/main" id="{AAEB1B5E-90C4-43D5-B0D0-C6652BF818BD}"/>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4" name="Marcador de Posição do Rodapé 3">
            <a:extLst>
              <a:ext uri="{FF2B5EF4-FFF2-40B4-BE49-F238E27FC236}">
                <a16:creationId xmlns:a16="http://schemas.microsoft.com/office/drawing/2014/main" id="{05FBACD7-2A5A-4836-AB05-ABB9C7867035}"/>
              </a:ext>
            </a:extLst>
          </p:cNvPr>
          <p:cNvSpPr>
            <a:spLocks noGrp="1"/>
          </p:cNvSpPr>
          <p:nvPr>
            <p:ph type="ftr" sz="quarter" idx="11"/>
          </p:nvPr>
        </p:nvSpPr>
        <p:spPr/>
        <p:txBody>
          <a:bodyPr/>
          <a:lstStyle/>
          <a:p>
            <a:endParaRPr lang="pt-PT"/>
          </a:p>
        </p:txBody>
      </p:sp>
      <p:sp>
        <p:nvSpPr>
          <p:cNvPr id="5" name="Marcador de Posição do Número do Diapositivo 4">
            <a:extLst>
              <a:ext uri="{FF2B5EF4-FFF2-40B4-BE49-F238E27FC236}">
                <a16:creationId xmlns:a16="http://schemas.microsoft.com/office/drawing/2014/main" id="{7C0E256E-972D-4FC0-B646-5D16F1688EBD}"/>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3827885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Marcador de Posição da Data 1">
            <a:extLst>
              <a:ext uri="{FF2B5EF4-FFF2-40B4-BE49-F238E27FC236}">
                <a16:creationId xmlns:a16="http://schemas.microsoft.com/office/drawing/2014/main" id="{E13BAF14-39FC-46A0-BBFA-8639B328EA4A}"/>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3" name="Marcador de Posição do Rodapé 2">
            <a:extLst>
              <a:ext uri="{FF2B5EF4-FFF2-40B4-BE49-F238E27FC236}">
                <a16:creationId xmlns:a16="http://schemas.microsoft.com/office/drawing/2014/main" id="{38255EC8-D792-4361-98EB-E275796F1F8A}"/>
              </a:ext>
            </a:extLst>
          </p:cNvPr>
          <p:cNvSpPr>
            <a:spLocks noGrp="1"/>
          </p:cNvSpPr>
          <p:nvPr>
            <p:ph type="ftr" sz="quarter" idx="11"/>
          </p:nvPr>
        </p:nvSpPr>
        <p:spPr/>
        <p:txBody>
          <a:bodyPr/>
          <a:lstStyle/>
          <a:p>
            <a:endParaRPr lang="pt-PT"/>
          </a:p>
        </p:txBody>
      </p:sp>
      <p:sp>
        <p:nvSpPr>
          <p:cNvPr id="4" name="Marcador de Posição do Número do Diapositivo 3">
            <a:extLst>
              <a:ext uri="{FF2B5EF4-FFF2-40B4-BE49-F238E27FC236}">
                <a16:creationId xmlns:a16="http://schemas.microsoft.com/office/drawing/2014/main" id="{87E212C7-7664-4576-88A9-E7359FAF1B81}"/>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3186956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03190A-02BC-4BEB-B5DC-E2948E91719B}"/>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e Conteúdo 2">
            <a:extLst>
              <a:ext uri="{FF2B5EF4-FFF2-40B4-BE49-F238E27FC236}">
                <a16:creationId xmlns:a16="http://schemas.microsoft.com/office/drawing/2014/main" id="{F7A26937-EEC7-4E0D-86AB-F85C493B6400}"/>
              </a:ext>
            </a:extLst>
          </p:cNvPr>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o Texto 3">
            <a:extLst>
              <a:ext uri="{FF2B5EF4-FFF2-40B4-BE49-F238E27FC236}">
                <a16:creationId xmlns:a16="http://schemas.microsoft.com/office/drawing/2014/main" id="{74CDE8D3-1CCD-4F32-972B-D02579A81651}"/>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4DFF4EE8-E105-4879-BB71-623529ACF73F}"/>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6" name="Marcador de Posição do Rodapé 5">
            <a:extLst>
              <a:ext uri="{FF2B5EF4-FFF2-40B4-BE49-F238E27FC236}">
                <a16:creationId xmlns:a16="http://schemas.microsoft.com/office/drawing/2014/main" id="{CB1F9155-EF6E-4532-BF6D-D9DF553228D2}"/>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F06D4702-E686-4D60-8BED-0C278631B80D}"/>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1793292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A34181A-B7F0-410C-BCD4-6E84C5EC9DA7}"/>
              </a:ext>
            </a:extLst>
          </p:cNvPr>
          <p:cNvSpPr>
            <a:spLocks noGrp="1"/>
          </p:cNvSpPr>
          <p:nvPr>
            <p:ph type="title"/>
          </p:nvPr>
        </p:nvSpPr>
        <p:spPr>
          <a:xfrm>
            <a:off x="839788" y="457200"/>
            <a:ext cx="3932237" cy="1600200"/>
          </a:xfrm>
        </p:spPr>
        <p:txBody>
          <a:bodyPr anchor="b"/>
          <a:lstStyle>
            <a:lvl1pPr>
              <a:defRPr sz="3200"/>
            </a:lvl1pPr>
          </a:lstStyle>
          <a:p>
            <a:r>
              <a:rPr lang="pt-PT"/>
              <a:t>Clique para editar o estilo de título do Modelo Global</a:t>
            </a:r>
          </a:p>
        </p:txBody>
      </p:sp>
      <p:sp>
        <p:nvSpPr>
          <p:cNvPr id="3" name="Marcador de Posição da Imagem 2">
            <a:extLst>
              <a:ext uri="{FF2B5EF4-FFF2-40B4-BE49-F238E27FC236}">
                <a16:creationId xmlns:a16="http://schemas.microsoft.com/office/drawing/2014/main" id="{D5099F2B-EFF6-4774-BA49-A5E12830F2DD}"/>
              </a:ext>
            </a:extLst>
          </p:cNvPr>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pt-PT"/>
          </a:p>
        </p:txBody>
      </p:sp>
      <p:sp>
        <p:nvSpPr>
          <p:cNvPr id="4" name="Marcador de Posição do Texto 3">
            <a:extLst>
              <a:ext uri="{FF2B5EF4-FFF2-40B4-BE49-F238E27FC236}">
                <a16:creationId xmlns:a16="http://schemas.microsoft.com/office/drawing/2014/main" id="{9EB08387-7966-454D-A1D2-E51EDD9827BD}"/>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pt-PT"/>
              <a:t>Clique para editar os estilos do texto de Modelo Global</a:t>
            </a:r>
          </a:p>
        </p:txBody>
      </p:sp>
      <p:sp>
        <p:nvSpPr>
          <p:cNvPr id="5" name="Marcador de Posição da Data 4">
            <a:extLst>
              <a:ext uri="{FF2B5EF4-FFF2-40B4-BE49-F238E27FC236}">
                <a16:creationId xmlns:a16="http://schemas.microsoft.com/office/drawing/2014/main" id="{9C1CBB25-CA82-4C50-AB3B-680CF6C4D3F7}"/>
              </a:ext>
            </a:extLst>
          </p:cNvPr>
          <p:cNvSpPr>
            <a:spLocks noGrp="1"/>
          </p:cNvSpPr>
          <p:nvPr>
            <p:ph type="dt" sz="half" idx="10"/>
          </p:nvPr>
        </p:nvSpPr>
        <p:spPr/>
        <p:txBody>
          <a:bodyPr/>
          <a:lstStyle/>
          <a:p>
            <a:fld id="{330628FF-7BBE-4161-A7A4-192B85708FB5}" type="datetimeFigureOut">
              <a:rPr lang="pt-PT" smtClean="0"/>
              <a:t>12/07/2022</a:t>
            </a:fld>
            <a:endParaRPr lang="pt-PT"/>
          </a:p>
        </p:txBody>
      </p:sp>
      <p:sp>
        <p:nvSpPr>
          <p:cNvPr id="6" name="Marcador de Posição do Rodapé 5">
            <a:extLst>
              <a:ext uri="{FF2B5EF4-FFF2-40B4-BE49-F238E27FC236}">
                <a16:creationId xmlns:a16="http://schemas.microsoft.com/office/drawing/2014/main" id="{F102C757-CF2F-455A-BB7F-61D885C0AC81}"/>
              </a:ext>
            </a:extLst>
          </p:cNvPr>
          <p:cNvSpPr>
            <a:spLocks noGrp="1"/>
          </p:cNvSpPr>
          <p:nvPr>
            <p:ph type="ftr" sz="quarter" idx="11"/>
          </p:nvPr>
        </p:nvSpPr>
        <p:spPr/>
        <p:txBody>
          <a:bodyPr/>
          <a:lstStyle/>
          <a:p>
            <a:endParaRPr lang="pt-PT"/>
          </a:p>
        </p:txBody>
      </p:sp>
      <p:sp>
        <p:nvSpPr>
          <p:cNvPr id="7" name="Marcador de Posição do Número do Diapositivo 6">
            <a:extLst>
              <a:ext uri="{FF2B5EF4-FFF2-40B4-BE49-F238E27FC236}">
                <a16:creationId xmlns:a16="http://schemas.microsoft.com/office/drawing/2014/main" id="{D15486F2-9AF1-41D5-8882-33D8AD82E2F4}"/>
              </a:ext>
            </a:extLst>
          </p:cNvPr>
          <p:cNvSpPr>
            <a:spLocks noGrp="1"/>
          </p:cNvSpPr>
          <p:nvPr>
            <p:ph type="sldNum" sz="quarter" idx="12"/>
          </p:nvPr>
        </p:nvSpPr>
        <p:spPr/>
        <p:txBody>
          <a:bodyPr/>
          <a:lstStyle/>
          <a:p>
            <a:fld id="{7E5165EA-4B01-4E68-80E9-7E50B2C9D05D}" type="slidenum">
              <a:rPr lang="pt-PT" smtClean="0"/>
              <a:t>‹nº›</a:t>
            </a:fld>
            <a:endParaRPr lang="pt-PT"/>
          </a:p>
        </p:txBody>
      </p:sp>
    </p:spTree>
    <p:extLst>
      <p:ext uri="{BB962C8B-B14F-4D97-AF65-F5344CB8AC3E}">
        <p14:creationId xmlns:p14="http://schemas.microsoft.com/office/powerpoint/2010/main" val="2495179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Marcador de Posição do Título 1">
            <a:extLst>
              <a:ext uri="{FF2B5EF4-FFF2-40B4-BE49-F238E27FC236}">
                <a16:creationId xmlns:a16="http://schemas.microsoft.com/office/drawing/2014/main" id="{22889029-36B4-4E3C-BA30-C1D790181615}"/>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pt-PT"/>
              <a:t>Clique para editar o estilo de título do Modelo Global</a:t>
            </a:r>
          </a:p>
        </p:txBody>
      </p:sp>
      <p:sp>
        <p:nvSpPr>
          <p:cNvPr id="3" name="Marcador de Posição do Texto 2">
            <a:extLst>
              <a:ext uri="{FF2B5EF4-FFF2-40B4-BE49-F238E27FC236}">
                <a16:creationId xmlns:a16="http://schemas.microsoft.com/office/drawing/2014/main" id="{0E1FBA56-540B-4FD4-B8BC-0696DE99385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PT"/>
              <a:t>Clique para editar os estilos do texto de Modelo Global</a:t>
            </a:r>
          </a:p>
          <a:p>
            <a:pPr lvl="1"/>
            <a:r>
              <a:rPr lang="pt-PT"/>
              <a:t>Segundo nível</a:t>
            </a:r>
          </a:p>
          <a:p>
            <a:pPr lvl="2"/>
            <a:r>
              <a:rPr lang="pt-PT"/>
              <a:t>Terceiro nível</a:t>
            </a:r>
          </a:p>
          <a:p>
            <a:pPr lvl="3"/>
            <a:r>
              <a:rPr lang="pt-PT"/>
              <a:t>Quarto nível</a:t>
            </a:r>
          </a:p>
          <a:p>
            <a:pPr lvl="4"/>
            <a:r>
              <a:rPr lang="pt-PT"/>
              <a:t>Quinto nível</a:t>
            </a:r>
          </a:p>
        </p:txBody>
      </p:sp>
      <p:sp>
        <p:nvSpPr>
          <p:cNvPr id="4" name="Marcador de Posição da Data 3">
            <a:extLst>
              <a:ext uri="{FF2B5EF4-FFF2-40B4-BE49-F238E27FC236}">
                <a16:creationId xmlns:a16="http://schemas.microsoft.com/office/drawing/2014/main" id="{02EB798C-6590-4CCE-A433-42BAEE57F801}"/>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628FF-7BBE-4161-A7A4-192B85708FB5}" type="datetimeFigureOut">
              <a:rPr lang="pt-PT" smtClean="0"/>
              <a:t>12/07/2022</a:t>
            </a:fld>
            <a:endParaRPr lang="pt-PT"/>
          </a:p>
        </p:txBody>
      </p:sp>
      <p:sp>
        <p:nvSpPr>
          <p:cNvPr id="5" name="Marcador de Posição do Rodapé 4">
            <a:extLst>
              <a:ext uri="{FF2B5EF4-FFF2-40B4-BE49-F238E27FC236}">
                <a16:creationId xmlns:a16="http://schemas.microsoft.com/office/drawing/2014/main" id="{5A19CC42-A7EC-4E80-BBB1-97A4637C8660}"/>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Marcador de Posição do Número do Diapositivo 5">
            <a:extLst>
              <a:ext uri="{FF2B5EF4-FFF2-40B4-BE49-F238E27FC236}">
                <a16:creationId xmlns:a16="http://schemas.microsoft.com/office/drawing/2014/main" id="{8E53EFAE-35DC-4DD2-B90A-86EA18F62342}"/>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165EA-4B01-4E68-80E9-7E50B2C9D05D}" type="slidenum">
              <a:rPr lang="pt-PT" smtClean="0"/>
              <a:t>‹nº›</a:t>
            </a:fld>
            <a:endParaRPr lang="pt-PT"/>
          </a:p>
        </p:txBody>
      </p:sp>
    </p:spTree>
    <p:extLst>
      <p:ext uri="{BB962C8B-B14F-4D97-AF65-F5344CB8AC3E}">
        <p14:creationId xmlns:p14="http://schemas.microsoft.com/office/powerpoint/2010/main" val="3541779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10" name="Agrupar 9">
            <a:extLst>
              <a:ext uri="{FF2B5EF4-FFF2-40B4-BE49-F238E27FC236}">
                <a16:creationId xmlns:a16="http://schemas.microsoft.com/office/drawing/2014/main" id="{157F2A52-B850-40CA-BFCB-C178977DD990}"/>
              </a:ext>
            </a:extLst>
          </p:cNvPr>
          <p:cNvGrpSpPr/>
          <p:nvPr/>
        </p:nvGrpSpPr>
        <p:grpSpPr>
          <a:xfrm>
            <a:off x="0" y="690814"/>
            <a:ext cx="12192000" cy="877017"/>
            <a:chOff x="1" y="215348"/>
            <a:chExt cx="12192000" cy="1046923"/>
          </a:xfrm>
        </p:grpSpPr>
        <p:sp>
          <p:nvSpPr>
            <p:cNvPr id="4" name="Retângulo 3">
              <a:extLst>
                <a:ext uri="{FF2B5EF4-FFF2-40B4-BE49-F238E27FC236}">
                  <a16:creationId xmlns:a16="http://schemas.microsoft.com/office/drawing/2014/main" id="{9AEA486E-264F-4526-9D22-AD82569E1A9E}"/>
                </a:ext>
              </a:extLst>
            </p:cNvPr>
            <p:cNvSpPr/>
            <p:nvPr/>
          </p:nvSpPr>
          <p:spPr>
            <a:xfrm>
              <a:off x="1" y="288236"/>
              <a:ext cx="9799035" cy="974035"/>
            </a:xfrm>
            <a:prstGeom prst="rect">
              <a:avLst/>
            </a:prstGeom>
            <a:solidFill>
              <a:srgbClr val="A7E2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PT"/>
            </a:p>
          </p:txBody>
        </p:sp>
        <p:pic>
          <p:nvPicPr>
            <p:cNvPr id="5" name="Imagem 4">
              <a:extLst>
                <a:ext uri="{FF2B5EF4-FFF2-40B4-BE49-F238E27FC236}">
                  <a16:creationId xmlns:a16="http://schemas.microsoft.com/office/drawing/2014/main" id="{43DC2E8D-A2A9-44F5-80E0-B613DF7D0533}"/>
                </a:ext>
              </a:extLst>
            </p:cNvPr>
            <p:cNvPicPr>
              <a:picLocks noChangeAspect="1"/>
            </p:cNvPicPr>
            <p:nvPr/>
          </p:nvPicPr>
          <p:blipFill>
            <a:blip r:embed="rId2"/>
            <a:stretch>
              <a:fillRect/>
            </a:stretch>
          </p:blipFill>
          <p:spPr>
            <a:xfrm>
              <a:off x="9799036" y="215348"/>
              <a:ext cx="2392965" cy="1046923"/>
            </a:xfrm>
            <a:prstGeom prst="rect">
              <a:avLst/>
            </a:prstGeom>
          </p:spPr>
        </p:pic>
      </p:grpSp>
      <p:sp>
        <p:nvSpPr>
          <p:cNvPr id="6" name="CaixaDeTexto 5">
            <a:extLst>
              <a:ext uri="{FF2B5EF4-FFF2-40B4-BE49-F238E27FC236}">
                <a16:creationId xmlns:a16="http://schemas.microsoft.com/office/drawing/2014/main" id="{9DF7E7AF-8B4D-46A3-8ABB-3371C6C39C54}"/>
              </a:ext>
            </a:extLst>
          </p:cNvPr>
          <p:cNvSpPr txBox="1"/>
          <p:nvPr/>
        </p:nvSpPr>
        <p:spPr>
          <a:xfrm>
            <a:off x="227591" y="1672967"/>
            <a:ext cx="11698357" cy="830997"/>
          </a:xfrm>
          <a:prstGeom prst="rect">
            <a:avLst/>
          </a:prstGeom>
          <a:noFill/>
          <a:ln w="38100">
            <a:solidFill>
              <a:srgbClr val="A7E2FF"/>
            </a:solidFill>
            <a:prstDash val="dash"/>
          </a:ln>
        </p:spPr>
        <p:txBody>
          <a:bodyPr wrap="square" rtlCol="0">
            <a:spAutoFit/>
          </a:bodyPr>
          <a:lstStyle/>
          <a:p>
            <a:pPr algn="just"/>
            <a:r>
              <a:rPr lang="en-US" sz="1200" b="1" dirty="0">
                <a:solidFill>
                  <a:schemeClr val="accent1">
                    <a:lumMod val="50000"/>
                  </a:schemeClr>
                </a:solidFill>
                <a:latin typeface="Gill Sans MT Condensed" panose="020B0506020104020203" pitchFamily="34" charset="0"/>
              </a:rPr>
              <a:t>INTRODUCTION</a:t>
            </a:r>
          </a:p>
          <a:p>
            <a:pPr algn="just"/>
            <a:r>
              <a:rPr lang="en-US" sz="1200" dirty="0">
                <a:solidFill>
                  <a:schemeClr val="accent1">
                    <a:lumMod val="50000"/>
                  </a:schemeClr>
                </a:solidFill>
                <a:latin typeface="Gill Sans MT Condensed" panose="020B0506020104020203" pitchFamily="34" charset="0"/>
              </a:rPr>
              <a:t>Given the current challenges regarding Healthcare-Associated Infection (HCAIs) prevention and control (WHO, 2015), a European Consortium of Healthcare Higher Education Institutions (HEIs) proposed the development of a pedagogical model comprised of innovative teaching and learning practices for nursing students – the InovSafeCare Model. This model focuses on developing students’ competencies in HCAIs prevention and control, facilitating the learning of current best practice recommendations, encouraging critical reflection and the conceptualization of innovative solutions, contributing to the improvement of care quality and safety.</a:t>
            </a:r>
            <a:endParaRPr lang="pt-PT" sz="1200" dirty="0">
              <a:solidFill>
                <a:schemeClr val="accent1">
                  <a:lumMod val="50000"/>
                </a:schemeClr>
              </a:solidFill>
              <a:latin typeface="Gill Sans MT Condensed" panose="020B0506020104020203" pitchFamily="34" charset="0"/>
            </a:endParaRPr>
          </a:p>
        </p:txBody>
      </p:sp>
      <p:sp>
        <p:nvSpPr>
          <p:cNvPr id="7" name="Retângulo 6">
            <a:extLst>
              <a:ext uri="{FF2B5EF4-FFF2-40B4-BE49-F238E27FC236}">
                <a16:creationId xmlns:a16="http://schemas.microsoft.com/office/drawing/2014/main" id="{EFADB66E-DDE4-4635-B79B-1EDFF47AEDC4}"/>
              </a:ext>
            </a:extLst>
          </p:cNvPr>
          <p:cNvSpPr/>
          <p:nvPr/>
        </p:nvSpPr>
        <p:spPr>
          <a:xfrm>
            <a:off x="0" y="7994"/>
            <a:ext cx="11946835" cy="830997"/>
          </a:xfrm>
          <a:prstGeom prst="rect">
            <a:avLst/>
          </a:prstGeom>
        </p:spPr>
        <p:txBody>
          <a:bodyPr wrap="square">
            <a:spAutoFit/>
          </a:bodyPr>
          <a:lstStyle/>
          <a:p>
            <a:pPr algn="ctr"/>
            <a:r>
              <a:rPr lang="en-US" sz="2400" b="1" dirty="0">
                <a:solidFill>
                  <a:schemeClr val="accent1">
                    <a:lumMod val="50000"/>
                  </a:schemeClr>
                </a:solidFill>
                <a:latin typeface="Gill Sans MT Condensed" panose="020B0506020104020203" pitchFamily="34" charset="0"/>
              </a:rPr>
              <a:t>INOVSAFECARE MODEL: DESIGNING AN EDUCATIONAL MODEL FOR INNOVATIVE HEALTHCARE-ASSOCIATED INFECTIONS PREVENTION AND CONTROL IN NURSING EDUCATION</a:t>
            </a:r>
            <a:endParaRPr lang="pt-PT" sz="2400" b="1" dirty="0">
              <a:solidFill>
                <a:schemeClr val="accent1">
                  <a:lumMod val="50000"/>
                </a:schemeClr>
              </a:solidFill>
              <a:latin typeface="Gill Sans MT Condensed" panose="020B0506020104020203" pitchFamily="34" charset="0"/>
            </a:endParaRPr>
          </a:p>
        </p:txBody>
      </p:sp>
      <p:sp>
        <p:nvSpPr>
          <p:cNvPr id="11" name="CaixaDeTexto 10">
            <a:extLst>
              <a:ext uri="{FF2B5EF4-FFF2-40B4-BE49-F238E27FC236}">
                <a16:creationId xmlns:a16="http://schemas.microsoft.com/office/drawing/2014/main" id="{2811D40F-A3AD-4978-B37D-07C306166101}"/>
              </a:ext>
            </a:extLst>
          </p:cNvPr>
          <p:cNvSpPr txBox="1"/>
          <p:nvPr/>
        </p:nvSpPr>
        <p:spPr>
          <a:xfrm>
            <a:off x="74543" y="665120"/>
            <a:ext cx="9649947" cy="754053"/>
          </a:xfrm>
          <a:prstGeom prst="rect">
            <a:avLst/>
          </a:prstGeom>
          <a:noFill/>
        </p:spPr>
        <p:txBody>
          <a:bodyPr wrap="square" rtlCol="0">
            <a:spAutoFit/>
          </a:bodyPr>
          <a:lstStyle/>
          <a:p>
            <a:pPr algn="ctr">
              <a:lnSpc>
                <a:spcPct val="150000"/>
              </a:lnSpc>
            </a:pPr>
            <a:r>
              <a:rPr lang="pt-PT" sz="1400" dirty="0">
                <a:solidFill>
                  <a:schemeClr val="accent1">
                    <a:lumMod val="50000"/>
                  </a:schemeClr>
                </a:solidFill>
                <a:latin typeface="Gill Sans MT Condensed" panose="020B0506020104020203" pitchFamily="34" charset="0"/>
              </a:rPr>
              <a:t>Maria do Rosário Pinto</a:t>
            </a:r>
            <a:r>
              <a:rPr lang="pt-PT" sz="1400" baseline="30000" dirty="0">
                <a:solidFill>
                  <a:schemeClr val="accent1">
                    <a:lumMod val="50000"/>
                  </a:schemeClr>
                </a:solidFill>
                <a:latin typeface="Gill Sans MT Condensed" panose="020B0506020104020203" pitchFamily="34" charset="0"/>
              </a:rPr>
              <a:t>1</a:t>
            </a:r>
            <a:r>
              <a:rPr lang="pt-PT" sz="1400" dirty="0">
                <a:solidFill>
                  <a:schemeClr val="accent1">
                    <a:lumMod val="50000"/>
                  </a:schemeClr>
                </a:solidFill>
                <a:latin typeface="Gill Sans MT Condensed" panose="020B0506020104020203" pitchFamily="34" charset="0"/>
              </a:rPr>
              <a:t>, Cassilda Sarroeira</a:t>
            </a:r>
            <a:r>
              <a:rPr lang="pt-PT" sz="1400" baseline="30000" dirty="0">
                <a:solidFill>
                  <a:schemeClr val="accent1">
                    <a:lumMod val="50000"/>
                  </a:schemeClr>
                </a:solidFill>
                <a:latin typeface="Gill Sans MT Condensed" panose="020B0506020104020203" pitchFamily="34" charset="0"/>
              </a:rPr>
              <a:t>1</a:t>
            </a:r>
            <a:r>
              <a:rPr lang="pt-PT" sz="1400" dirty="0">
                <a:solidFill>
                  <a:schemeClr val="accent1">
                    <a:lumMod val="50000"/>
                  </a:schemeClr>
                </a:solidFill>
                <a:latin typeface="Gill Sans MT Condensed" panose="020B0506020104020203" pitchFamily="34" charset="0"/>
              </a:rPr>
              <a:t>, </a:t>
            </a:r>
            <a:r>
              <a:rPr lang="pt-PT" sz="1400" u="sng" dirty="0">
                <a:solidFill>
                  <a:schemeClr val="accent1">
                    <a:lumMod val="50000"/>
                  </a:schemeClr>
                </a:solidFill>
                <a:latin typeface="Gill Sans MT Condensed" panose="020B0506020104020203" pitchFamily="34" charset="0"/>
              </a:rPr>
              <a:t>Paulo Santos-Costa</a:t>
            </a:r>
            <a:r>
              <a:rPr lang="pt-PT" sz="1400" u="sng" baseline="30000" dirty="0">
                <a:solidFill>
                  <a:schemeClr val="accent1">
                    <a:lumMod val="50000"/>
                  </a:schemeClr>
                </a:solidFill>
                <a:latin typeface="Gill Sans MT Condensed" panose="020B0506020104020203" pitchFamily="34" charset="0"/>
              </a:rPr>
              <a:t>2</a:t>
            </a:r>
            <a:r>
              <a:rPr lang="pt-PT" sz="1400" dirty="0">
                <a:solidFill>
                  <a:schemeClr val="accent1">
                    <a:lumMod val="50000"/>
                  </a:schemeClr>
                </a:solidFill>
                <a:latin typeface="Gill Sans MT Condensed" panose="020B0506020104020203" pitchFamily="34" charset="0"/>
              </a:rPr>
              <a:t>, Amelia Patrzała</a:t>
            </a:r>
            <a:r>
              <a:rPr lang="pt-PT" sz="1400" baseline="30000" dirty="0">
                <a:solidFill>
                  <a:schemeClr val="accent1">
                    <a:lumMod val="50000"/>
                  </a:schemeClr>
                </a:solidFill>
                <a:latin typeface="Gill Sans MT Condensed" panose="020B0506020104020203" pitchFamily="34" charset="0"/>
              </a:rPr>
              <a:t>3</a:t>
            </a:r>
            <a:r>
              <a:rPr lang="pt-PT" sz="1400" dirty="0">
                <a:solidFill>
                  <a:schemeClr val="accent1">
                    <a:lumMod val="50000"/>
                  </a:schemeClr>
                </a:solidFill>
                <a:latin typeface="Gill Sans MT Condensed" panose="020B0506020104020203" pitchFamily="34" charset="0"/>
              </a:rPr>
              <a:t>, Raquel Guzmán Ordaz</a:t>
            </a:r>
            <a:r>
              <a:rPr lang="pt-PT" sz="1400" baseline="30000" dirty="0">
                <a:solidFill>
                  <a:schemeClr val="accent1">
                    <a:lumMod val="50000"/>
                  </a:schemeClr>
                </a:solidFill>
                <a:latin typeface="Gill Sans MT Condensed" panose="020B0506020104020203" pitchFamily="34" charset="0"/>
              </a:rPr>
              <a:t>4</a:t>
            </a:r>
            <a:r>
              <a:rPr lang="pt-PT" sz="1400" dirty="0">
                <a:solidFill>
                  <a:schemeClr val="accent1">
                    <a:lumMod val="50000"/>
                  </a:schemeClr>
                </a:solidFill>
                <a:latin typeface="Gill Sans MT Condensed" panose="020B0506020104020203" pitchFamily="34" charset="0"/>
              </a:rPr>
              <a:t>, Ulla Korhonen</a:t>
            </a:r>
            <a:r>
              <a:rPr lang="pt-PT" sz="1400" baseline="30000" dirty="0">
                <a:solidFill>
                  <a:schemeClr val="accent1">
                    <a:lumMod val="50000"/>
                  </a:schemeClr>
                </a:solidFill>
                <a:latin typeface="Gill Sans MT Condensed" panose="020B0506020104020203" pitchFamily="34" charset="0"/>
              </a:rPr>
              <a:t>5</a:t>
            </a:r>
          </a:p>
          <a:p>
            <a:pPr algn="just"/>
            <a:r>
              <a:rPr lang="pt-PT" sz="1050" baseline="30000" dirty="0">
                <a:solidFill>
                  <a:schemeClr val="accent1">
                    <a:lumMod val="50000"/>
                  </a:schemeClr>
                </a:solidFill>
                <a:latin typeface="Gill Sans MT Condensed" panose="020B0506020104020203" pitchFamily="34" charset="0"/>
              </a:rPr>
              <a:t>1 </a:t>
            </a:r>
            <a:r>
              <a:rPr lang="pt-PT" sz="1050" dirty="0">
                <a:solidFill>
                  <a:schemeClr val="accent1">
                    <a:lumMod val="50000"/>
                  </a:schemeClr>
                </a:solidFill>
                <a:latin typeface="Gill Sans MT Condensed" panose="020B0506020104020203" pitchFamily="34" charset="0"/>
              </a:rPr>
              <a:t>Escola Superior de Saúde de Santarém - Instituto Politécnico de Santarém, Portugal; </a:t>
            </a:r>
            <a:r>
              <a:rPr lang="pt-PT" sz="1050" baseline="30000" dirty="0">
                <a:solidFill>
                  <a:schemeClr val="accent1">
                    <a:lumMod val="50000"/>
                  </a:schemeClr>
                </a:solidFill>
                <a:latin typeface="Gill Sans MT Condensed" panose="020B0506020104020203" pitchFamily="34" charset="0"/>
              </a:rPr>
              <a:t>2 </a:t>
            </a:r>
            <a:r>
              <a:rPr lang="en-US" sz="1050" dirty="0">
                <a:solidFill>
                  <a:schemeClr val="accent1">
                    <a:lumMod val="50000"/>
                  </a:schemeClr>
                </a:solidFill>
                <a:latin typeface="Gill Sans MT Condensed" panose="020B0506020104020203" pitchFamily="34" charset="0"/>
              </a:rPr>
              <a:t>Catholic University of Portugal, Porto, Portugal and Health Sciences Research Unit: Nursing, Nursing School of Coimbra, Portugal; </a:t>
            </a:r>
            <a:r>
              <a:rPr lang="en-US" sz="1050" baseline="30000" dirty="0">
                <a:solidFill>
                  <a:schemeClr val="accent1">
                    <a:lumMod val="50000"/>
                  </a:schemeClr>
                </a:solidFill>
                <a:latin typeface="Gill Sans MT Condensed" panose="020B0506020104020203" pitchFamily="34" charset="0"/>
              </a:rPr>
              <a:t>3 </a:t>
            </a:r>
            <a:r>
              <a:rPr lang="en-US" sz="1050" dirty="0">
                <a:solidFill>
                  <a:schemeClr val="accent1">
                    <a:lumMod val="50000"/>
                  </a:schemeClr>
                </a:solidFill>
                <a:latin typeface="Gill Sans MT Condensed" panose="020B0506020104020203" pitchFamily="34" charset="0"/>
              </a:rPr>
              <a:t>Institute of Health Sciences, Hipolit Cegielski State University of Applied Sciences in Gniezno, Poland; </a:t>
            </a:r>
            <a:r>
              <a:rPr lang="en-US" sz="1050" baseline="30000" dirty="0">
                <a:solidFill>
                  <a:schemeClr val="accent1">
                    <a:lumMod val="50000"/>
                  </a:schemeClr>
                </a:solidFill>
                <a:latin typeface="Gill Sans MT Condensed" panose="020B0506020104020203" pitchFamily="34" charset="0"/>
              </a:rPr>
              <a:t>4 </a:t>
            </a:r>
            <a:r>
              <a:rPr lang="en-US" sz="1050" dirty="0">
                <a:solidFill>
                  <a:schemeClr val="accent1">
                    <a:lumMod val="50000"/>
                  </a:schemeClr>
                </a:solidFill>
                <a:latin typeface="Gill Sans MT Condensed" panose="020B0506020104020203" pitchFamily="34" charset="0"/>
              </a:rPr>
              <a:t>University of Salamanca, Spain; </a:t>
            </a:r>
            <a:r>
              <a:rPr lang="en-US" sz="1050" baseline="30000" dirty="0">
                <a:solidFill>
                  <a:schemeClr val="accent1">
                    <a:lumMod val="50000"/>
                  </a:schemeClr>
                </a:solidFill>
                <a:latin typeface="Gill Sans MT Condensed" panose="020B0506020104020203" pitchFamily="34" charset="0"/>
              </a:rPr>
              <a:t>5 </a:t>
            </a:r>
            <a:r>
              <a:rPr lang="en-US" sz="1050" dirty="0">
                <a:solidFill>
                  <a:schemeClr val="accent1">
                    <a:lumMod val="50000"/>
                  </a:schemeClr>
                </a:solidFill>
                <a:latin typeface="Gill Sans MT Condensed" panose="020B0506020104020203" pitchFamily="34" charset="0"/>
              </a:rPr>
              <a:t>Savonia University of Applied Sciences, Finland </a:t>
            </a:r>
            <a:endParaRPr lang="pt-PT" sz="1050" dirty="0">
              <a:solidFill>
                <a:schemeClr val="accent1">
                  <a:lumMod val="50000"/>
                </a:schemeClr>
              </a:solidFill>
              <a:latin typeface="Gill Sans MT Condensed" panose="020B0506020104020203" pitchFamily="34" charset="0"/>
            </a:endParaRPr>
          </a:p>
        </p:txBody>
      </p:sp>
      <p:sp>
        <p:nvSpPr>
          <p:cNvPr id="12" name="CaixaDeTexto 11">
            <a:extLst>
              <a:ext uri="{FF2B5EF4-FFF2-40B4-BE49-F238E27FC236}">
                <a16:creationId xmlns:a16="http://schemas.microsoft.com/office/drawing/2014/main" id="{F50DB577-3563-4692-AE1E-851C289E41A3}"/>
              </a:ext>
            </a:extLst>
          </p:cNvPr>
          <p:cNvSpPr txBox="1"/>
          <p:nvPr/>
        </p:nvSpPr>
        <p:spPr>
          <a:xfrm>
            <a:off x="227591" y="2622999"/>
            <a:ext cx="7784730" cy="830997"/>
          </a:xfrm>
          <a:prstGeom prst="rect">
            <a:avLst/>
          </a:prstGeom>
          <a:noFill/>
          <a:ln w="38100">
            <a:solidFill>
              <a:srgbClr val="A7E2FF"/>
            </a:solidFill>
            <a:prstDash val="dash"/>
          </a:ln>
        </p:spPr>
        <p:txBody>
          <a:bodyPr wrap="square" rtlCol="0">
            <a:spAutoFit/>
          </a:bodyPr>
          <a:lstStyle/>
          <a:p>
            <a:pPr algn="just"/>
            <a:r>
              <a:rPr lang="en-US" sz="1200" b="1" dirty="0">
                <a:solidFill>
                  <a:schemeClr val="accent1">
                    <a:lumMod val="50000"/>
                  </a:schemeClr>
                </a:solidFill>
                <a:latin typeface="Gill Sans MT Condensed" panose="020B0506020104020203" pitchFamily="34" charset="0"/>
              </a:rPr>
              <a:t>OBJECTIVES</a:t>
            </a:r>
          </a:p>
          <a:p>
            <a:pPr algn="just"/>
            <a:r>
              <a:rPr lang="en-US" sz="1200" dirty="0">
                <a:solidFill>
                  <a:schemeClr val="accent1">
                    <a:lumMod val="50000"/>
                  </a:schemeClr>
                </a:solidFill>
                <a:latin typeface="Gill Sans MT Condensed" panose="020B0506020104020203" pitchFamily="34" charset="0"/>
              </a:rPr>
              <a:t>The InovSafeCare model was conceptualized with the objective of helping nursing students in the development of their competences on HCAIs prevention and control, through the stimulation of critical thinking and decision making. Moreover, the model also aims to motivate nursing students’ creative and entrepreneurial spirit within this scope.</a:t>
            </a:r>
            <a:endParaRPr lang="pt-PT" sz="1200" dirty="0">
              <a:solidFill>
                <a:schemeClr val="accent1">
                  <a:lumMod val="50000"/>
                </a:schemeClr>
              </a:solidFill>
              <a:latin typeface="Gill Sans MT Condensed" panose="020B0506020104020203" pitchFamily="34" charset="0"/>
            </a:endParaRPr>
          </a:p>
        </p:txBody>
      </p:sp>
      <p:sp>
        <p:nvSpPr>
          <p:cNvPr id="13" name="CaixaDeTexto 12">
            <a:extLst>
              <a:ext uri="{FF2B5EF4-FFF2-40B4-BE49-F238E27FC236}">
                <a16:creationId xmlns:a16="http://schemas.microsoft.com/office/drawing/2014/main" id="{14264B34-D0CF-475B-AF3C-DD6858E4E4AA}"/>
              </a:ext>
            </a:extLst>
          </p:cNvPr>
          <p:cNvSpPr txBox="1"/>
          <p:nvPr/>
        </p:nvSpPr>
        <p:spPr>
          <a:xfrm>
            <a:off x="212997" y="3564024"/>
            <a:ext cx="7784730" cy="1015663"/>
          </a:xfrm>
          <a:prstGeom prst="rect">
            <a:avLst/>
          </a:prstGeom>
          <a:noFill/>
          <a:ln w="38100">
            <a:solidFill>
              <a:srgbClr val="A7E2FF"/>
            </a:solidFill>
            <a:prstDash val="dash"/>
          </a:ln>
        </p:spPr>
        <p:txBody>
          <a:bodyPr wrap="square" rtlCol="0">
            <a:spAutoFit/>
          </a:bodyPr>
          <a:lstStyle/>
          <a:p>
            <a:pPr algn="just"/>
            <a:r>
              <a:rPr lang="en-US" sz="1200" b="1" dirty="0">
                <a:solidFill>
                  <a:schemeClr val="accent1">
                    <a:lumMod val="50000"/>
                  </a:schemeClr>
                </a:solidFill>
                <a:latin typeface="Gill Sans MT Condensed" panose="020B0506020104020203" pitchFamily="34" charset="0"/>
              </a:rPr>
              <a:t>METHODOLOGY</a:t>
            </a:r>
          </a:p>
          <a:p>
            <a:pPr algn="just"/>
            <a:r>
              <a:rPr lang="en-US" sz="1200" dirty="0">
                <a:solidFill>
                  <a:schemeClr val="accent1">
                    <a:lumMod val="50000"/>
                  </a:schemeClr>
                </a:solidFill>
                <a:latin typeface="Gill Sans MT Condensed" panose="020B0506020104020203" pitchFamily="34" charset="0"/>
              </a:rPr>
              <a:t>A documental analysis of the current HCAIs-related content lectured across several European nursing HEIs was conducted, highlighting the main educational approaches/strategies used. To support the development of the model, empirical data will be collected through two questionnaires (for nursing students and teachers/tutors), qualitative and exploratory studies, and educational sessions with simulation scenarios, followed by group analysis and ventilations involving all relevant stakeholders. </a:t>
            </a:r>
            <a:endParaRPr lang="pt-PT" sz="1200" dirty="0">
              <a:solidFill>
                <a:schemeClr val="accent1">
                  <a:lumMod val="50000"/>
                </a:schemeClr>
              </a:solidFill>
              <a:latin typeface="Gill Sans MT Condensed" panose="020B0506020104020203" pitchFamily="34" charset="0"/>
            </a:endParaRPr>
          </a:p>
        </p:txBody>
      </p:sp>
      <p:sp>
        <p:nvSpPr>
          <p:cNvPr id="14" name="CaixaDeTexto 13">
            <a:extLst>
              <a:ext uri="{FF2B5EF4-FFF2-40B4-BE49-F238E27FC236}">
                <a16:creationId xmlns:a16="http://schemas.microsoft.com/office/drawing/2014/main" id="{3478F419-AB1B-4B81-BA50-09CABD53EE79}"/>
              </a:ext>
            </a:extLst>
          </p:cNvPr>
          <p:cNvSpPr txBox="1"/>
          <p:nvPr/>
        </p:nvSpPr>
        <p:spPr>
          <a:xfrm>
            <a:off x="212997" y="4664561"/>
            <a:ext cx="7784730" cy="1015663"/>
          </a:xfrm>
          <a:prstGeom prst="rect">
            <a:avLst/>
          </a:prstGeom>
          <a:noFill/>
          <a:ln w="38100">
            <a:solidFill>
              <a:srgbClr val="A7E2FF"/>
            </a:solidFill>
            <a:prstDash val="dash"/>
          </a:ln>
        </p:spPr>
        <p:txBody>
          <a:bodyPr wrap="square" rtlCol="0">
            <a:spAutoFit/>
          </a:bodyPr>
          <a:lstStyle/>
          <a:p>
            <a:pPr algn="just"/>
            <a:r>
              <a:rPr lang="en-US" sz="1200" b="1" dirty="0">
                <a:solidFill>
                  <a:schemeClr val="accent1">
                    <a:lumMod val="50000"/>
                  </a:schemeClr>
                </a:solidFill>
                <a:latin typeface="Gill Sans MT Condensed" panose="020B0506020104020203" pitchFamily="34" charset="0"/>
              </a:rPr>
              <a:t>RESULTS</a:t>
            </a:r>
          </a:p>
          <a:p>
            <a:pPr algn="just"/>
            <a:r>
              <a:rPr lang="en-US" sz="1200" dirty="0">
                <a:solidFill>
                  <a:schemeClr val="accent1">
                    <a:lumMod val="50000"/>
                  </a:schemeClr>
                </a:solidFill>
                <a:latin typeface="Gill Sans MT Condensed" panose="020B0506020104020203" pitchFamily="34" charset="0"/>
              </a:rPr>
              <a:t>So far, the InovSafeCare Model incorporates as pedagogical strategies active lectures, tutorials, clinical practice-based simulation scenarios, and assessment tests focused on HCAIs-related content. The InovSafeCare consortium is currently analysing the results of 900 questionnaires applied to nursing students from Portugal, Spain, Poland and Finland, as well as the transcription of 6 individual interviews and 13 focal groups conducted, in a total of 77 nursing teachers and tutors from five European HEIs. </a:t>
            </a:r>
            <a:endParaRPr lang="pt-PT" sz="1200" dirty="0">
              <a:solidFill>
                <a:schemeClr val="accent1">
                  <a:lumMod val="50000"/>
                </a:schemeClr>
              </a:solidFill>
              <a:latin typeface="Gill Sans MT Condensed" panose="020B0506020104020203" pitchFamily="34" charset="0"/>
            </a:endParaRPr>
          </a:p>
        </p:txBody>
      </p:sp>
      <p:sp>
        <p:nvSpPr>
          <p:cNvPr id="15" name="Retângulo 14">
            <a:extLst>
              <a:ext uri="{FF2B5EF4-FFF2-40B4-BE49-F238E27FC236}">
                <a16:creationId xmlns:a16="http://schemas.microsoft.com/office/drawing/2014/main" id="{67508C31-3F2B-440E-9517-28E33E9CEECE}"/>
              </a:ext>
            </a:extLst>
          </p:cNvPr>
          <p:cNvSpPr/>
          <p:nvPr/>
        </p:nvSpPr>
        <p:spPr>
          <a:xfrm>
            <a:off x="74544" y="6442502"/>
            <a:ext cx="6647689" cy="415498"/>
          </a:xfrm>
          <a:prstGeom prst="rect">
            <a:avLst/>
          </a:prstGeom>
        </p:spPr>
        <p:txBody>
          <a:bodyPr wrap="square">
            <a:spAutoFit/>
          </a:bodyPr>
          <a:lstStyle/>
          <a:p>
            <a:pPr algn="just"/>
            <a:r>
              <a:rPr lang="en-US" sz="700" b="1" dirty="0">
                <a:solidFill>
                  <a:schemeClr val="accent1">
                    <a:lumMod val="50000"/>
                  </a:schemeClr>
                </a:solidFill>
              </a:rPr>
              <a:t>References:</a:t>
            </a:r>
            <a:r>
              <a:rPr lang="en-US" sz="700" dirty="0">
                <a:solidFill>
                  <a:schemeClr val="accent1">
                    <a:lumMod val="50000"/>
                  </a:schemeClr>
                </a:solidFill>
              </a:rPr>
              <a:t> World Health Organization (WHO). (2015). Global Action Plan on Antimicrobial Resistance. ISBN 978 92 4 150976 3. Retrieved from: https://apps.who.int/iris/bitstream/handle/10665/193736/9789241509763_eng.pdf?sequence=1. </a:t>
            </a:r>
          </a:p>
          <a:p>
            <a:pPr algn="just"/>
            <a:r>
              <a:rPr lang="en-US" sz="700" b="1" dirty="0">
                <a:solidFill>
                  <a:schemeClr val="accent1">
                    <a:lumMod val="50000"/>
                  </a:schemeClr>
                </a:solidFill>
              </a:rPr>
              <a:t>Financing entities: </a:t>
            </a:r>
            <a:r>
              <a:rPr lang="en-US" sz="700" dirty="0">
                <a:solidFill>
                  <a:schemeClr val="accent1">
                    <a:lumMod val="50000"/>
                  </a:schemeClr>
                </a:solidFill>
              </a:rPr>
              <a:t>Authors would like to thank the ERASMUS+ Programme for the InovSafeCare Project funding (2018-1-PT01-KA203-047453).</a:t>
            </a:r>
          </a:p>
        </p:txBody>
      </p:sp>
      <p:grpSp>
        <p:nvGrpSpPr>
          <p:cNvPr id="20" name="Agrupar 19">
            <a:extLst>
              <a:ext uri="{FF2B5EF4-FFF2-40B4-BE49-F238E27FC236}">
                <a16:creationId xmlns:a16="http://schemas.microsoft.com/office/drawing/2014/main" id="{F401CAF9-D275-471E-A923-639A14B44E99}"/>
              </a:ext>
            </a:extLst>
          </p:cNvPr>
          <p:cNvGrpSpPr/>
          <p:nvPr/>
        </p:nvGrpSpPr>
        <p:grpSpPr>
          <a:xfrm>
            <a:off x="6848061" y="6426664"/>
            <a:ext cx="5184914" cy="389651"/>
            <a:chOff x="6957390" y="5120615"/>
            <a:chExt cx="5221175" cy="493559"/>
          </a:xfrm>
        </p:grpSpPr>
        <p:pic>
          <p:nvPicPr>
            <p:cNvPr id="16" name="Imagem 15">
              <a:extLst>
                <a:ext uri="{FF2B5EF4-FFF2-40B4-BE49-F238E27FC236}">
                  <a16:creationId xmlns:a16="http://schemas.microsoft.com/office/drawing/2014/main" id="{2730B8FE-BF52-4B4D-9728-0FE580FAE8BC}"/>
                </a:ext>
              </a:extLst>
            </p:cNvPr>
            <p:cNvPicPr>
              <a:picLocks noChangeAspect="1"/>
            </p:cNvPicPr>
            <p:nvPr/>
          </p:nvPicPr>
          <p:blipFill>
            <a:blip r:embed="rId3"/>
            <a:stretch>
              <a:fillRect/>
            </a:stretch>
          </p:blipFill>
          <p:spPr>
            <a:xfrm>
              <a:off x="8432858" y="5120615"/>
              <a:ext cx="3745707" cy="455453"/>
            </a:xfrm>
            <a:prstGeom prst="rect">
              <a:avLst/>
            </a:prstGeom>
          </p:spPr>
        </p:pic>
        <p:grpSp>
          <p:nvGrpSpPr>
            <p:cNvPr id="19" name="Agrupar 18">
              <a:extLst>
                <a:ext uri="{FF2B5EF4-FFF2-40B4-BE49-F238E27FC236}">
                  <a16:creationId xmlns:a16="http://schemas.microsoft.com/office/drawing/2014/main" id="{FA8DAD72-AAF7-4EBB-9B28-EB248E59642E}"/>
                </a:ext>
              </a:extLst>
            </p:cNvPr>
            <p:cNvGrpSpPr/>
            <p:nvPr/>
          </p:nvGrpSpPr>
          <p:grpSpPr>
            <a:xfrm>
              <a:off x="6957390" y="5228122"/>
              <a:ext cx="1475467" cy="386052"/>
              <a:chOff x="6443979" y="5383453"/>
              <a:chExt cx="1584504" cy="385232"/>
            </a:xfrm>
          </p:grpSpPr>
          <p:pic>
            <p:nvPicPr>
              <p:cNvPr id="17" name="Imagem 16">
                <a:extLst>
                  <a:ext uri="{FF2B5EF4-FFF2-40B4-BE49-F238E27FC236}">
                    <a16:creationId xmlns:a16="http://schemas.microsoft.com/office/drawing/2014/main" id="{4D6AA23C-6CE5-4957-A028-6C91E67A67CC}"/>
                  </a:ext>
                </a:extLst>
              </p:cNvPr>
              <p:cNvPicPr>
                <a:picLocks noChangeAspect="1"/>
              </p:cNvPicPr>
              <p:nvPr/>
            </p:nvPicPr>
            <p:blipFill>
              <a:blip r:embed="rId4"/>
              <a:stretch>
                <a:fillRect/>
              </a:stretch>
            </p:blipFill>
            <p:spPr>
              <a:xfrm>
                <a:off x="6443979" y="5443852"/>
                <a:ext cx="805831" cy="245365"/>
              </a:xfrm>
              <a:prstGeom prst="rect">
                <a:avLst/>
              </a:prstGeom>
            </p:spPr>
          </p:pic>
          <p:pic>
            <p:nvPicPr>
              <p:cNvPr id="18" name="Imagem 17">
                <a:extLst>
                  <a:ext uri="{FF2B5EF4-FFF2-40B4-BE49-F238E27FC236}">
                    <a16:creationId xmlns:a16="http://schemas.microsoft.com/office/drawing/2014/main" id="{83DEB741-4F07-41A5-BC0E-3A83931E6705}"/>
                  </a:ext>
                </a:extLst>
              </p:cNvPr>
              <p:cNvPicPr>
                <a:picLocks noChangeAspect="1"/>
              </p:cNvPicPr>
              <p:nvPr/>
            </p:nvPicPr>
            <p:blipFill>
              <a:blip r:embed="rId5"/>
              <a:stretch>
                <a:fillRect/>
              </a:stretch>
            </p:blipFill>
            <p:spPr>
              <a:xfrm>
                <a:off x="7345996" y="5383453"/>
                <a:ext cx="682487" cy="385232"/>
              </a:xfrm>
              <a:prstGeom prst="rect">
                <a:avLst/>
              </a:prstGeom>
            </p:spPr>
          </p:pic>
        </p:grpSp>
      </p:grpSp>
      <p:pic>
        <p:nvPicPr>
          <p:cNvPr id="21" name="Imagem 20">
            <a:extLst>
              <a:ext uri="{FF2B5EF4-FFF2-40B4-BE49-F238E27FC236}">
                <a16:creationId xmlns:a16="http://schemas.microsoft.com/office/drawing/2014/main" id="{04BC02A3-49C1-42F6-9D1A-CE64F398C23A}"/>
              </a:ext>
            </a:extLst>
          </p:cNvPr>
          <p:cNvPicPr>
            <a:picLocks noChangeAspect="1"/>
          </p:cNvPicPr>
          <p:nvPr/>
        </p:nvPicPr>
        <p:blipFill>
          <a:blip r:embed="rId6"/>
          <a:stretch>
            <a:fillRect/>
          </a:stretch>
        </p:blipFill>
        <p:spPr>
          <a:xfrm>
            <a:off x="8208775" y="2663718"/>
            <a:ext cx="3794444" cy="3634115"/>
          </a:xfrm>
          <a:prstGeom prst="rect">
            <a:avLst/>
          </a:prstGeom>
        </p:spPr>
      </p:pic>
      <p:sp>
        <p:nvSpPr>
          <p:cNvPr id="22" name="Retângulo 21">
            <a:extLst>
              <a:ext uri="{FF2B5EF4-FFF2-40B4-BE49-F238E27FC236}">
                <a16:creationId xmlns:a16="http://schemas.microsoft.com/office/drawing/2014/main" id="{DC88B583-D53E-42B6-811B-DFB2739C6323}"/>
              </a:ext>
            </a:extLst>
          </p:cNvPr>
          <p:cNvSpPr/>
          <p:nvPr/>
        </p:nvSpPr>
        <p:spPr>
          <a:xfrm>
            <a:off x="2700130" y="1340924"/>
            <a:ext cx="6096000" cy="276999"/>
          </a:xfrm>
          <a:prstGeom prst="rect">
            <a:avLst/>
          </a:prstGeom>
        </p:spPr>
        <p:txBody>
          <a:bodyPr>
            <a:spAutoFit/>
          </a:bodyPr>
          <a:lstStyle/>
          <a:p>
            <a:r>
              <a:rPr lang="en-US" sz="1200" b="1" dirty="0">
                <a:solidFill>
                  <a:schemeClr val="accent1">
                    <a:lumMod val="50000"/>
                  </a:schemeClr>
                </a:solidFill>
                <a:latin typeface="Gill Sans MT Condensed" panose="020B0506020104020203" pitchFamily="34" charset="0"/>
              </a:rPr>
              <a:t>Keywords: </a:t>
            </a:r>
            <a:r>
              <a:rPr lang="en-US" sz="1200" dirty="0">
                <a:solidFill>
                  <a:schemeClr val="accent1">
                    <a:lumMod val="50000"/>
                  </a:schemeClr>
                </a:solidFill>
                <a:latin typeface="Gill Sans MT Condensed" panose="020B0506020104020203" pitchFamily="34" charset="0"/>
              </a:rPr>
              <a:t>Active learning environment; Healthcare-associated Infections; InovSafeCare Model; Nursing education</a:t>
            </a:r>
            <a:endParaRPr lang="pt-PT" sz="1200" dirty="0">
              <a:solidFill>
                <a:schemeClr val="accent1">
                  <a:lumMod val="50000"/>
                </a:schemeClr>
              </a:solidFill>
              <a:latin typeface="Gill Sans MT Condensed" panose="020B0506020104020203" pitchFamily="34" charset="0"/>
            </a:endParaRPr>
          </a:p>
        </p:txBody>
      </p:sp>
      <p:sp>
        <p:nvSpPr>
          <p:cNvPr id="23" name="CaixaDeTexto 22">
            <a:extLst>
              <a:ext uri="{FF2B5EF4-FFF2-40B4-BE49-F238E27FC236}">
                <a16:creationId xmlns:a16="http://schemas.microsoft.com/office/drawing/2014/main" id="{25884648-707B-4FE5-803D-4C068771DD20}"/>
              </a:ext>
            </a:extLst>
          </p:cNvPr>
          <p:cNvSpPr txBox="1"/>
          <p:nvPr/>
        </p:nvSpPr>
        <p:spPr>
          <a:xfrm>
            <a:off x="212997" y="5780333"/>
            <a:ext cx="7784730" cy="646331"/>
          </a:xfrm>
          <a:prstGeom prst="rect">
            <a:avLst/>
          </a:prstGeom>
          <a:noFill/>
          <a:ln w="38100">
            <a:solidFill>
              <a:srgbClr val="A7E2FF"/>
            </a:solidFill>
            <a:prstDash val="dash"/>
          </a:ln>
        </p:spPr>
        <p:txBody>
          <a:bodyPr wrap="square" rtlCol="0">
            <a:spAutoFit/>
          </a:bodyPr>
          <a:lstStyle/>
          <a:p>
            <a:r>
              <a:rPr lang="en-GB" sz="1200" b="1" dirty="0">
                <a:solidFill>
                  <a:schemeClr val="accent1">
                    <a:lumMod val="50000"/>
                  </a:schemeClr>
                </a:solidFill>
                <a:latin typeface="Gill Sans MT Condensed" panose="020B0506020104020203" pitchFamily="34" charset="0"/>
              </a:rPr>
              <a:t>CONCLUSIONS</a:t>
            </a:r>
          </a:p>
          <a:p>
            <a:r>
              <a:rPr lang="en-GB" sz="1200" dirty="0">
                <a:solidFill>
                  <a:schemeClr val="accent1">
                    <a:lumMod val="50000"/>
                  </a:schemeClr>
                </a:solidFill>
                <a:latin typeface="Gill Sans MT Condensed" panose="020B0506020104020203" pitchFamily="34" charset="0"/>
              </a:rPr>
              <a:t>The InovSafeCare Model advocates for a constructivist active learning environment, encouraging nursing students’ critical thinking on current HCAIs-related challenges and trends, enhancing their creativity, support self-directed learning and entrepreneurial skills. </a:t>
            </a:r>
            <a:endParaRPr lang="pt-PT" sz="1200" dirty="0">
              <a:solidFill>
                <a:schemeClr val="accent1">
                  <a:lumMod val="50000"/>
                </a:schemeClr>
              </a:solidFill>
              <a:latin typeface="Gill Sans MT Condensed" panose="020B0506020104020203" pitchFamily="34" charset="0"/>
            </a:endParaRPr>
          </a:p>
        </p:txBody>
      </p:sp>
    </p:spTree>
    <p:extLst>
      <p:ext uri="{BB962C8B-B14F-4D97-AF65-F5344CB8AC3E}">
        <p14:creationId xmlns:p14="http://schemas.microsoft.com/office/powerpoint/2010/main" val="4075793176"/>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5e4bbc-5a61-4e56-b9e2-7f8caed664a9">
      <Terms xmlns="http://schemas.microsoft.com/office/infopath/2007/PartnerControls"/>
    </lcf76f155ced4ddcb4097134ff3c332f>
    <TaxCatchAll xmlns="f5f57eca-5158-4c43-81c9-1006a46574c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148BE6751A20F44DABFB1817C16FDB19" ma:contentTypeVersion="13" ma:contentTypeDescription="Criar um novo documento." ma:contentTypeScope="" ma:versionID="c98b08282aacf135b499cace3d6875e4">
  <xsd:schema xmlns:xsd="http://www.w3.org/2001/XMLSchema" xmlns:xs="http://www.w3.org/2001/XMLSchema" xmlns:p="http://schemas.microsoft.com/office/2006/metadata/properties" xmlns:ns2="735e4bbc-5a61-4e56-b9e2-7f8caed664a9" xmlns:ns3="f5f57eca-5158-4c43-81c9-1006a46574c7" targetNamespace="http://schemas.microsoft.com/office/2006/metadata/properties" ma:root="true" ma:fieldsID="c3218f28bfa6fc55981f0a1efef136d8" ns2:_="" ns3:_="">
    <xsd:import namespace="735e4bbc-5a61-4e56-b9e2-7f8caed664a9"/>
    <xsd:import namespace="f5f57eca-5158-4c43-81c9-1006a46574c7"/>
    <xsd:element name="properties">
      <xsd:complexType>
        <xsd:sequence>
          <xsd:element name="documentManagement">
            <xsd:complexType>
              <xsd:all>
                <xsd:element ref="ns2:MediaServiceMetadata" minOccurs="0"/>
                <xsd:element ref="ns2:MediaServiceFastMetadata"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lcf76f155ced4ddcb4097134ff3c332f" minOccurs="0"/>
                <xsd:element ref="ns3:TaxCatchAll"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5e4bbc-5a61-4e56-b9e2-7f8caed664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GenerationTime" ma:index="10" nillable="true" ma:displayName="MediaServiceGenerationTime" ma:hidden="true" ma:internalName="MediaServiceGenerationTime" ma:readOnly="true">
      <xsd:simpleType>
        <xsd:restriction base="dms:Text"/>
      </xsd:simpleType>
    </xsd:element>
    <xsd:element name="MediaServiceEventHashCode" ma:index="11" nillable="true" ma:displayName="MediaServiceEventHashCode" ma:hidden="true" ma:internalName="MediaServiceEventHashCode"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lcf76f155ced4ddcb4097134ff3c332f" ma:index="16" nillable="true" ma:taxonomy="true" ma:internalName="lcf76f155ced4ddcb4097134ff3c332f" ma:taxonomyFieldName="MediaServiceImageTags" ma:displayName="Etiquetas de Imagem" ma:readOnly="false" ma:fieldId="{5cf76f15-5ced-4ddc-b409-7134ff3c332f}" ma:taxonomyMulti="true" ma:sspId="47e63eaf-edd7-4dc1-8984-07f056d6e41e" ma:termSetId="09814cd3-568e-fe90-9814-8d621ff8fb84" ma:anchorId="fba54fb3-c3e1-fe81-a776-ca4b69148c4d" ma:open="true" ma:isKeyword="false">
      <xsd:complexType>
        <xsd:sequence>
          <xsd:element ref="pc:Terms" minOccurs="0" maxOccurs="1"/>
        </xsd:sequence>
      </xsd:complex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5f57eca-5158-4c43-81c9-1006a46574c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eba2668-6709-4683-a136-ff924bf9783a}" ma:internalName="TaxCatchAll" ma:showField="CatchAllData" ma:web="f5f57eca-5158-4c43-81c9-1006a46574c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ú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5DB140-5A1D-4D66-AEC8-EDAFA386D24C}">
  <ds:schemaRefs>
    <ds:schemaRef ds:uri="http://purl.org/dc/elements/1.1/"/>
    <ds:schemaRef ds:uri="http://schemas.microsoft.com/office/2006/documentManagement/types"/>
    <ds:schemaRef ds:uri="http://www.w3.org/XML/1998/namespace"/>
    <ds:schemaRef ds:uri="http://purl.org/dc/dcmitype/"/>
    <ds:schemaRef ds:uri="http://schemas.microsoft.com/office/infopath/2007/PartnerControls"/>
    <ds:schemaRef ds:uri="d9d6341a-8c8e-4c0f-a544-81df35f9268b"/>
    <ds:schemaRef ds:uri="http://schemas.microsoft.com/office/2006/metadata/properties"/>
    <ds:schemaRef ds:uri="http://schemas.openxmlformats.org/package/2006/metadata/core-properties"/>
    <ds:schemaRef ds:uri="fe01830f-54f4-4166-8ebd-4d72edd26c31"/>
    <ds:schemaRef ds:uri="http://purl.org/dc/terms/"/>
  </ds:schemaRefs>
</ds:datastoreItem>
</file>

<file path=customXml/itemProps2.xml><?xml version="1.0" encoding="utf-8"?>
<ds:datastoreItem xmlns:ds="http://schemas.openxmlformats.org/officeDocument/2006/customXml" ds:itemID="{4812C406-F476-4123-B9E0-940FDDEF2212}">
  <ds:schemaRefs>
    <ds:schemaRef ds:uri="http://schemas.microsoft.com/sharepoint/v3/contenttype/forms"/>
  </ds:schemaRefs>
</ds:datastoreItem>
</file>

<file path=customXml/itemProps3.xml><?xml version="1.0" encoding="utf-8"?>
<ds:datastoreItem xmlns:ds="http://schemas.openxmlformats.org/officeDocument/2006/customXml" ds:itemID="{095A2DA6-2375-476E-9A31-D6ECE464FD33}"/>
</file>

<file path=docProps/app.xml><?xml version="1.0" encoding="utf-8"?>
<Properties xmlns="http://schemas.openxmlformats.org/officeDocument/2006/extended-properties" xmlns:vt="http://schemas.openxmlformats.org/officeDocument/2006/docPropsVTypes">
  <Template>Office Theme</Template>
  <TotalTime>65</TotalTime>
  <Words>537</Words>
  <Application>Microsoft Office PowerPoint</Application>
  <PresentationFormat>Ecrã Panorâmico</PresentationFormat>
  <Paragraphs>16</Paragraphs>
  <Slides>1</Slides>
  <Notes>0</Notes>
  <HiddenSlides>0</HiddenSlides>
  <MMClips>0</MMClips>
  <ScaleCrop>false</ScaleCrop>
  <HeadingPairs>
    <vt:vector size="6" baseType="variant">
      <vt:variant>
        <vt:lpstr>Tipos de letra usados</vt:lpstr>
      </vt:variant>
      <vt:variant>
        <vt:i4>4</vt:i4>
      </vt:variant>
      <vt:variant>
        <vt:lpstr>Tema</vt:lpstr>
      </vt:variant>
      <vt:variant>
        <vt:i4>1</vt:i4>
      </vt:variant>
      <vt:variant>
        <vt:lpstr>Títulos dos diapositivos</vt:lpstr>
      </vt:variant>
      <vt:variant>
        <vt:i4>1</vt:i4>
      </vt:variant>
    </vt:vector>
  </HeadingPairs>
  <TitlesOfParts>
    <vt:vector size="6" baseType="lpstr">
      <vt:lpstr>Arial</vt:lpstr>
      <vt:lpstr>Calibri</vt:lpstr>
      <vt:lpstr>Calibri Light</vt:lpstr>
      <vt:lpstr>Gill Sans MT Condensed</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Beatriz Serambeque</dc:creator>
  <cp:lastModifiedBy>Maria Do Rosario Dos Santos Figueiredo Pinto Da Paz Batista</cp:lastModifiedBy>
  <cp:revision>22</cp:revision>
  <dcterms:created xsi:type="dcterms:W3CDTF">2020-04-27T00:03:37Z</dcterms:created>
  <dcterms:modified xsi:type="dcterms:W3CDTF">2022-07-12T15:23:44Z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0x010100B4AA73824AA1D748BA698D475711BA17</vt:lpwstr>
  </property>
</Properties>
</file>